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Inter Bold" charset="1" panose="020B0802030000000004"/>
      <p:regular r:id="rId18"/>
    </p:embeddedFont>
    <p:embeddedFont>
      <p:font typeface="Inter" charset="1" panose="020B0502030000000004"/>
      <p:regular r:id="rId19"/>
    </p:embeddedFont>
    <p:embeddedFont>
      <p:font typeface="Inter Italics" charset="1" panose="020B0502030000000004"/>
      <p:regular r:id="rId20"/>
    </p:embeddedFont>
    <p:embeddedFont>
      <p:font typeface="Inter Bold Italics" charset="1" panose="020B0802030000000004"/>
      <p:regular r:id="rId21"/>
    </p:embeddedFont>
    <p:embeddedFont>
      <p:font typeface="Glacial Indifference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png" Type="http://schemas.openxmlformats.org/officeDocument/2006/relationships/image"/><Relationship Id="rId5" Target="https://www.oceanstance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18588" y="2112360"/>
            <a:ext cx="5050824" cy="3641646"/>
            <a:chOff x="0" y="0"/>
            <a:chExt cx="6734432" cy="485552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193" t="0" r="2193" b="0"/>
            <a:stretch>
              <a:fillRect/>
            </a:stretch>
          </p:blipFill>
          <p:spPr>
            <a:xfrm flipH="false" flipV="false">
              <a:off x="0" y="0"/>
              <a:ext cx="6734432" cy="4855528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4571321" y="6355914"/>
            <a:ext cx="9145358" cy="1177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29"/>
              </a:lnSpc>
            </a:pPr>
            <a:r>
              <a:rPr lang="en-US" b="true" sz="6878" spc="1375">
                <a:solidFill>
                  <a:srgbClr val="2963AA"/>
                </a:solidFill>
                <a:latin typeface="Inter Bold"/>
                <a:ea typeface="Inter Bold"/>
                <a:cs typeface="Inter Bold"/>
                <a:sym typeface="Inter Bold"/>
              </a:rPr>
              <a:t>OCEAN STANCE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6987" y="7817645"/>
            <a:ext cx="7594025" cy="490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55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OUR OCEAN RESPONSABILITY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2078" y="3198316"/>
            <a:ext cx="7464012" cy="3839568"/>
            <a:chOff x="0" y="0"/>
            <a:chExt cx="9952016" cy="511942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1431" r="0" b="11431"/>
            <a:stretch>
              <a:fillRect/>
            </a:stretch>
          </p:blipFill>
          <p:spPr>
            <a:xfrm flipH="false" flipV="false">
              <a:off x="0" y="0"/>
              <a:ext cx="9952016" cy="5119424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492078" y="1871166"/>
            <a:ext cx="7464012" cy="679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4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TAKE AN OCEAN STANCE</a:t>
            </a:r>
            <a:r>
              <a:rPr lang="en-US" sz="3999" spc="4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389489" y="4957434"/>
            <a:ext cx="7869811" cy="1758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If the ocean is sick, people get sick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If the ocean ‘dies’, most of the planet and most of us will die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All of us impact upon the ocean at home and at work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All of us can reduce this impact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492078" y="7637959"/>
            <a:ext cx="15303843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504C44"/>
                </a:solidFill>
                <a:latin typeface="Inter Italics"/>
                <a:ea typeface="Inter Italics"/>
                <a:cs typeface="Inter Italics"/>
                <a:sym typeface="Inter Italics"/>
              </a:rPr>
              <a:t>“We only protect what we love, we only love what we understand, and we only understand what we are taught”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Jacques-Yves Cousteau​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22839" y="3686175"/>
            <a:ext cx="5799967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Our health depends on the health of the ocean 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</a:blip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43361" y="3811101"/>
            <a:ext cx="365541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Covers 71% earth’s surface​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27200" y="3702502"/>
            <a:ext cx="113511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/>
                </a:solidFill>
                <a:latin typeface="Inter Bold"/>
                <a:ea typeface="Inter Bold"/>
                <a:cs typeface="Inter Bold"/>
                <a:sym typeface="Inter Bold"/>
              </a:rPr>
              <a:t>71%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43361" y="4667519"/>
            <a:ext cx="338871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172738"/>
                </a:solidFill>
                <a:latin typeface="Inter"/>
                <a:ea typeface="Inter"/>
                <a:cs typeface="Inter"/>
                <a:sym typeface="Inter"/>
              </a:rPr>
              <a:t>Contains 97% earth’s water​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43361" y="5611012"/>
            <a:ext cx="4049709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Provides 99% of living space​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43361" y="6491675"/>
            <a:ext cx="329346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Home to 80% of animal life​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32984" y="1718208"/>
            <a:ext cx="4622006" cy="679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THE OCEAN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79035" y="3811101"/>
            <a:ext cx="407451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Produces at least 50% of oxygen​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21835" y="4667519"/>
            <a:ext cx="464601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Absorbs 90% of planet’s excess heat​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526685" y="5611012"/>
            <a:ext cx="382686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Stores 40 trillion tonnes carbon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345835" y="6491675"/>
            <a:ext cx="3007714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Absorbs 30-50% of CO2​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7200" y="5502414"/>
            <a:ext cx="113511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>
                    <a:alpha val="64706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99%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27200" y="4558921"/>
            <a:ext cx="113511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>
                    <a:alpha val="70980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97%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27200" y="6354502"/>
            <a:ext cx="113511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>
                    <a:alpha val="70980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80%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362875" y="3702502"/>
            <a:ext cx="113511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/>
                </a:solidFill>
                <a:latin typeface="Inter Bold"/>
                <a:ea typeface="Inter Bold"/>
                <a:cs typeface="Inter Bold"/>
                <a:sym typeface="Inter Bold"/>
              </a:rPr>
              <a:t>50%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450415" y="5466100"/>
            <a:ext cx="73506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/>
                </a:solidFill>
                <a:latin typeface="Inter Bold"/>
                <a:ea typeface="Inter Bold"/>
                <a:cs typeface="Inter Bold"/>
                <a:sym typeface="Inter Bold"/>
              </a:rPr>
              <a:t>40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362875" y="4558921"/>
            <a:ext cx="113511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/>
                </a:solidFill>
                <a:latin typeface="Inter Bold"/>
                <a:ea typeface="Inter Bold"/>
                <a:cs typeface="Inter Bold"/>
                <a:sym typeface="Inter Bold"/>
              </a:rPr>
              <a:t>90%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450415" y="6354502"/>
            <a:ext cx="1645200" cy="54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0EB4B4"/>
                </a:solidFill>
                <a:latin typeface="Inter Bold"/>
                <a:ea typeface="Inter Bold"/>
                <a:cs typeface="Inter Bold"/>
                <a:sym typeface="Inter Bold"/>
              </a:rPr>
              <a:t>30-50%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77025" y="8292440"/>
            <a:ext cx="4733925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IT’S </a:t>
            </a:r>
            <a:r>
              <a:rPr lang="en-US" b="true" sz="2799" i="true" u="sng">
                <a:solidFill>
                  <a:srgbClr val="0000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NOT</a:t>
            </a:r>
            <a:r>
              <a:rPr lang="en-US" b="true" sz="27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TOO BIG TO FAIL! 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1125014"/>
            <a:ext cx="8115300" cy="8036972"/>
          </a:xfrm>
          <a:custGeom>
            <a:avLst/>
            <a:gdLst/>
            <a:ahLst/>
            <a:cxnLst/>
            <a:rect r="r" b="b" t="t" l="l"/>
            <a:pathLst>
              <a:path h="8036972" w="8115300">
                <a:moveTo>
                  <a:pt x="0" y="0"/>
                </a:moveTo>
                <a:lnTo>
                  <a:pt x="8115300" y="0"/>
                </a:lnTo>
                <a:lnTo>
                  <a:pt x="8115300" y="8036972"/>
                </a:lnTo>
                <a:lnTo>
                  <a:pt x="0" y="8036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3" r="0" b="-44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003794"/>
            <a:ext cx="6133125" cy="4203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81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“How inappropriate to call this planet Earth when it is quite clearly Ocean”​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828147" y="7426081"/>
            <a:ext cx="1926106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Arthur C. Clarke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922716"/>
            <a:ext cx="5697596" cy="3391954"/>
            <a:chOff x="0" y="0"/>
            <a:chExt cx="7596795" cy="452260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814" t="0" r="2814" b="0"/>
            <a:stretch>
              <a:fillRect/>
            </a:stretch>
          </p:blipFill>
          <p:spPr>
            <a:xfrm flipH="false" flipV="false">
              <a:off x="0" y="0"/>
              <a:ext cx="7596795" cy="452260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348019" y="4918396"/>
            <a:ext cx="7915243" cy="4339904"/>
            <a:chOff x="0" y="0"/>
            <a:chExt cx="2084673" cy="11430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84673" cy="1143020"/>
            </a:xfrm>
            <a:custGeom>
              <a:avLst/>
              <a:gdLst/>
              <a:ahLst/>
              <a:cxnLst/>
              <a:rect r="r" b="b" t="t" l="l"/>
              <a:pathLst>
                <a:path h="1143020" w="2084673">
                  <a:moveTo>
                    <a:pt x="0" y="0"/>
                  </a:moveTo>
                  <a:lnTo>
                    <a:pt x="2084673" y="0"/>
                  </a:lnTo>
                  <a:lnTo>
                    <a:pt x="2084673" y="1143020"/>
                  </a:lnTo>
                  <a:lnTo>
                    <a:pt x="0" y="1143020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084673" cy="1190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348019" y="4918396"/>
            <a:ext cx="7915243" cy="4339904"/>
            <a:chOff x="0" y="0"/>
            <a:chExt cx="10553657" cy="5786539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2981" t="0" r="2981" b="0"/>
            <a:stretch>
              <a:fillRect/>
            </a:stretch>
          </p:blipFill>
          <p:spPr>
            <a:xfrm flipH="false" flipV="false">
              <a:off x="0" y="0"/>
              <a:ext cx="10553657" cy="5786539"/>
            </a:xfrm>
            <a:prstGeom prst="rect">
              <a:avLst/>
            </a:prstGeom>
          </p:spPr>
        </p:pic>
      </p:grpSp>
      <p:sp>
        <p:nvSpPr>
          <p:cNvPr name="TextBox 9" id="9"/>
          <p:cNvSpPr txBox="true"/>
          <p:nvPr/>
        </p:nvSpPr>
        <p:spPr>
          <a:xfrm rot="0">
            <a:off x="1028700" y="952500"/>
            <a:ext cx="5243720" cy="679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DEPENDENCIES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206135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29495" y="7206135"/>
            <a:ext cx="4996801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CARBON SEQUESTRATION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48019" y="2444987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96414" y="3020464"/>
            <a:ext cx="3564345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Temperature moderation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Extreme weather events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38995" y="7838876"/>
            <a:ext cx="2996551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Natural carbon sink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Ocean acidification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048814" y="2444987"/>
            <a:ext cx="4996801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CLIMATE  REGULATION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11379" y="6545968"/>
            <a:ext cx="6747921" cy="2712332"/>
            <a:chOff x="0" y="0"/>
            <a:chExt cx="8997228" cy="361644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9938" r="0" b="9938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28700" y="1258602"/>
            <a:ext cx="8278819" cy="7999698"/>
          </a:xfrm>
          <a:custGeom>
            <a:avLst/>
            <a:gdLst/>
            <a:ahLst/>
            <a:cxnLst/>
            <a:rect r="r" b="b" t="t" l="l"/>
            <a:pathLst>
              <a:path h="7999698" w="8278819">
                <a:moveTo>
                  <a:pt x="0" y="0"/>
                </a:moveTo>
                <a:lnTo>
                  <a:pt x="8278819" y="0"/>
                </a:lnTo>
                <a:lnTo>
                  <a:pt x="8278819" y="7999698"/>
                </a:lnTo>
                <a:lnTo>
                  <a:pt x="0" y="79996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516" t="0" r="-22516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511379" y="4235687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212175" y="4235687"/>
            <a:ext cx="4482451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MENTAL HEALTH AND WELLBEING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090376" y="4768958"/>
            <a:ext cx="3198604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Coastal living </a:t>
            </a: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Recreational activities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06679" y="2505529"/>
            <a:ext cx="5452521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Protein source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Overfishing and unsustainable practices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212175" y="2043650"/>
            <a:ext cx="2238697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FOOD SECURITY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11379" y="2043650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59754" y="691723"/>
            <a:ext cx="6747921" cy="2712332"/>
            <a:chOff x="0" y="0"/>
            <a:chExt cx="8997228" cy="361644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9902" r="0" b="29902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9559754" y="3730167"/>
            <a:ext cx="6747921" cy="2712332"/>
            <a:chOff x="0" y="0"/>
            <a:chExt cx="8997228" cy="3616443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19834" r="0" b="19834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9559754" y="6831887"/>
            <a:ext cx="6747921" cy="2712332"/>
            <a:chOff x="0" y="0"/>
            <a:chExt cx="8997228" cy="3616443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14271" r="0" b="14271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1100961" y="1670105"/>
            <a:ext cx="5144144" cy="679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DEPENDENCIES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090094" y="5072110"/>
            <a:ext cx="3509420" cy="1469916"/>
            <a:chOff x="0" y="0"/>
            <a:chExt cx="4679227" cy="1959889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660400" y="570297"/>
              <a:ext cx="4018827" cy="1389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Economic driver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Coastal communities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tourism </a:t>
              </a: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934394" y="-47625"/>
              <a:ext cx="2705529" cy="449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504C4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LIVELIHOOD 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934394" cy="449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504C4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090094" y="3428650"/>
            <a:ext cx="5947821" cy="1115712"/>
            <a:chOff x="0" y="0"/>
            <a:chExt cx="7930428" cy="1487616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660400" y="568213"/>
              <a:ext cx="7270027" cy="919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Global trade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Disruptions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934394" y="-47625"/>
              <a:ext cx="2984929" cy="449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504C4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SUPPLY CHAINS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47625"/>
              <a:ext cx="934394" cy="449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504C4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90094" y="7069774"/>
            <a:ext cx="3682442" cy="1118279"/>
            <a:chOff x="0" y="0"/>
            <a:chExt cx="4909923" cy="1491039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660400" y="571636"/>
              <a:ext cx="4249523" cy="919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Nutrition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504C44"/>
                  </a:solidFill>
                  <a:latin typeface="Inter"/>
                  <a:ea typeface="Inter"/>
                  <a:cs typeface="Inter"/>
                  <a:sym typeface="Inter"/>
                </a:rPr>
                <a:t>Disease transmission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934394" y="-47625"/>
              <a:ext cx="3315129" cy="449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504C4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PHYSICAL HEALTH 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-47625"/>
              <a:ext cx="934394" cy="449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504C4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59754" y="1674341"/>
            <a:ext cx="6747921" cy="2712332"/>
            <a:chOff x="0" y="0"/>
            <a:chExt cx="8997228" cy="361644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9863" r="0" b="19863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100961" y="4658959"/>
            <a:ext cx="6747921" cy="4599341"/>
            <a:chOff x="0" y="0"/>
            <a:chExt cx="8997228" cy="6132455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9098" t="0" r="19098" b="0"/>
            <a:stretch>
              <a:fillRect/>
            </a:stretch>
          </p:blipFill>
          <p:spPr>
            <a:xfrm flipH="false" flipV="false">
              <a:off x="0" y="0"/>
              <a:ext cx="8997228" cy="6132455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1100961" y="1670105"/>
            <a:ext cx="5144144" cy="679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DEPENDENCIES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89099" y="5666033"/>
            <a:ext cx="5435737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Marine biodiversity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Drug discovery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60549" y="5202592"/>
            <a:ext cx="21815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NEW MEDICINES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89099" y="7486595"/>
            <a:ext cx="4771214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Undersea cables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Vulnerability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60549" y="7022149"/>
            <a:ext cx="2181547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THE INTERNET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59754" y="5202592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59754" y="7022150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10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30306" y="3151433"/>
            <a:ext cx="3416437" cy="7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Ocean energy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Environmental impacts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01756" y="2687991"/>
            <a:ext cx="2714947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RENEWABLE ENERGY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00961" y="2687991"/>
            <a:ext cx="700795" cy="34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08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89861" y="1028700"/>
            <a:ext cx="11397298" cy="8229600"/>
            <a:chOff x="0" y="0"/>
            <a:chExt cx="3001758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1757" cy="2167467"/>
            </a:xfrm>
            <a:custGeom>
              <a:avLst/>
              <a:gdLst/>
              <a:ahLst/>
              <a:cxnLst/>
              <a:rect r="r" b="b" t="t" l="l"/>
              <a:pathLst>
                <a:path h="2167467" w="3001757">
                  <a:moveTo>
                    <a:pt x="0" y="0"/>
                  </a:moveTo>
                  <a:lnTo>
                    <a:pt x="3001757" y="0"/>
                  </a:lnTo>
                  <a:lnTo>
                    <a:pt x="300175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001758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376181" y="3223716"/>
            <a:ext cx="4621958" cy="3839568"/>
            <a:chOff x="0" y="0"/>
            <a:chExt cx="6162611" cy="5119424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7252" t="0" r="53574" b="0"/>
            <a:stretch>
              <a:fillRect/>
            </a:stretch>
          </p:blipFill>
          <p:spPr>
            <a:xfrm flipH="false" flipV="false">
              <a:off x="0" y="0"/>
              <a:ext cx="6162611" cy="5119424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3251785" y="2983115"/>
            <a:ext cx="7273083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60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HOW HUMANS IMPACT THE OCEAN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51785" y="4729122"/>
            <a:ext cx="7273083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Emissions​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Land use and agriculture​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Chemicals including pharmaceuticals​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Sewage​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Plastic​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Noise​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Shipping​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Construction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Road and mining run-off 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794129"/>
            <a:ext cx="5697596" cy="3520541"/>
            <a:chOff x="0" y="0"/>
            <a:chExt cx="7596795" cy="469405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2" r="0" b="22"/>
            <a:stretch>
              <a:fillRect/>
            </a:stretch>
          </p:blipFill>
          <p:spPr>
            <a:xfrm flipH="false" flipV="false">
              <a:off x="0" y="0"/>
              <a:ext cx="7596795" cy="469405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348019" y="4918396"/>
            <a:ext cx="7915243" cy="4339904"/>
            <a:chOff x="0" y="0"/>
            <a:chExt cx="2084673" cy="11430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84673" cy="1143020"/>
            </a:xfrm>
            <a:custGeom>
              <a:avLst/>
              <a:gdLst/>
              <a:ahLst/>
              <a:cxnLst/>
              <a:rect r="r" b="b" t="t" l="l"/>
              <a:pathLst>
                <a:path h="1143020" w="2084673">
                  <a:moveTo>
                    <a:pt x="0" y="0"/>
                  </a:moveTo>
                  <a:lnTo>
                    <a:pt x="2084673" y="0"/>
                  </a:lnTo>
                  <a:lnTo>
                    <a:pt x="2084673" y="1143020"/>
                  </a:lnTo>
                  <a:lnTo>
                    <a:pt x="0" y="1143020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084673" cy="1190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348019" y="4918396"/>
            <a:ext cx="7915243" cy="4339904"/>
            <a:chOff x="0" y="0"/>
            <a:chExt cx="10553657" cy="5786539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0" r="17277" b="0"/>
            <a:stretch>
              <a:fillRect/>
            </a:stretch>
          </p:blipFill>
          <p:spPr>
            <a:xfrm flipH="false" flipV="false">
              <a:off x="0" y="0"/>
              <a:ext cx="10553657" cy="5786539"/>
            </a:xfrm>
            <a:prstGeom prst="rect">
              <a:avLst/>
            </a:prstGeom>
          </p:spPr>
        </p:pic>
      </p:grpSp>
      <p:sp>
        <p:nvSpPr>
          <p:cNvPr name="TextBox 9" id="9"/>
          <p:cNvSpPr txBox="true"/>
          <p:nvPr/>
        </p:nvSpPr>
        <p:spPr>
          <a:xfrm rot="0">
            <a:off x="1028700" y="952500"/>
            <a:ext cx="891531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611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THE RESULT &amp; TRAJECTORY 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146925"/>
            <a:ext cx="5439462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Acidification, warming, low O2 levels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Reduction in primary production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Reduced CO2 sequestration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​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Impact on global fisheries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16363" y="1866457"/>
            <a:ext cx="4434386" cy="6554087"/>
            <a:chOff x="0" y="0"/>
            <a:chExt cx="5912515" cy="87387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7713" t="0" r="7713" b="0"/>
            <a:stretch>
              <a:fillRect/>
            </a:stretch>
          </p:blipFill>
          <p:spPr>
            <a:xfrm flipH="false" flipV="false">
              <a:off x="0" y="0"/>
              <a:ext cx="5912515" cy="873878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7737539" y="1866457"/>
            <a:ext cx="8034098" cy="4373206"/>
            <a:chOff x="0" y="0"/>
            <a:chExt cx="10712131" cy="5830941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1000" t="0" r="0" b="28062"/>
            <a:stretch>
              <a:fillRect/>
            </a:stretch>
          </p:blipFill>
          <p:spPr>
            <a:xfrm flipH="false" flipV="false">
              <a:off x="0" y="0"/>
              <a:ext cx="10712131" cy="5830941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7737539" y="6677394"/>
            <a:ext cx="8291702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-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“By absorbing carbon, phytoplankton are our greatest ally in combatting climate change”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611849" y="8042009"/>
            <a:ext cx="3115717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i="true">
                <a:solidFill>
                  <a:srgbClr val="504C44"/>
                </a:solidFill>
                <a:latin typeface="Inter Italics"/>
                <a:ea typeface="Inter Italics"/>
                <a:cs typeface="Inter Italics"/>
                <a:sym typeface="Inter Italics"/>
              </a:rPr>
              <a:t>Sir </a:t>
            </a:r>
            <a:r>
              <a:rPr lang="en-US" sz="1800" i="true">
                <a:solidFill>
                  <a:srgbClr val="504C44"/>
                </a:solidFill>
                <a:latin typeface="Inter Italics"/>
                <a:ea typeface="Inter Italics"/>
                <a:cs typeface="Inter Italics"/>
                <a:sym typeface="Inter Italics"/>
              </a:rPr>
              <a:t>David Attenborough 2021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5131" r="0" b="-151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4592122"/>
            <a:ext cx="18288000" cy="9258300"/>
          </a:xfrm>
          <a:custGeom>
            <a:avLst/>
            <a:gdLst/>
            <a:ahLst/>
            <a:cxnLst/>
            <a:rect r="r" b="b" t="t" l="l"/>
            <a:pathLst>
              <a:path h="9258300" w="18288000">
                <a:moveTo>
                  <a:pt x="0" y="0"/>
                </a:moveTo>
                <a:lnTo>
                  <a:pt x="18288000" y="0"/>
                </a:lnTo>
                <a:lnTo>
                  <a:pt x="182880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296" r="0" b="-1018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93971" y="7400419"/>
            <a:ext cx="1500059" cy="1275050"/>
          </a:xfrm>
          <a:custGeom>
            <a:avLst/>
            <a:gdLst/>
            <a:ahLst/>
            <a:cxnLst/>
            <a:rect r="r" b="b" t="t" l="l"/>
            <a:pathLst>
              <a:path h="1275050" w="1500059">
                <a:moveTo>
                  <a:pt x="0" y="0"/>
                </a:moveTo>
                <a:lnTo>
                  <a:pt x="1500058" y="0"/>
                </a:lnTo>
                <a:lnTo>
                  <a:pt x="1500058" y="1275050"/>
                </a:lnTo>
                <a:lnTo>
                  <a:pt x="0" y="1275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5567614"/>
            <a:ext cx="16230600" cy="846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3999" spc="247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CONTACT DETAILS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66056" y="7581555"/>
            <a:ext cx="4949845" cy="912777"/>
            <a:chOff x="0" y="0"/>
            <a:chExt cx="6599794" cy="121703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95250"/>
              <a:ext cx="6599794" cy="6111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8"/>
                </a:lnSpc>
              </a:pPr>
              <a:r>
                <a:rPr lang="en-US" b="true" sz="2571" spc="192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Website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635757"/>
              <a:ext cx="6599794" cy="5812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6"/>
                </a:lnSpc>
              </a:pPr>
              <a:r>
                <a:rPr lang="en-US" sz="2400" spc="180" u="sng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  <a:hlinkClick r:id="rId5" tooltip="https://www.oceanstance.com"/>
                </a:rPr>
                <a:t>www.oceanstance.com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277273" y="7581555"/>
            <a:ext cx="4949845" cy="912777"/>
            <a:chOff x="0" y="0"/>
            <a:chExt cx="6599794" cy="1217036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95250"/>
              <a:ext cx="6599794" cy="6111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8"/>
                </a:lnSpc>
              </a:pPr>
              <a:r>
                <a:rPr lang="en-US" b="true" sz="2571" spc="192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Email Address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35757"/>
              <a:ext cx="6599794" cy="5812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6"/>
                </a:lnSpc>
              </a:pPr>
              <a:r>
                <a:rPr lang="en-US" sz="2400" spc="18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action@oceanstance.com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DAGPzRL_bHQ</dc:identifier>
  <dcterms:modified xsi:type="dcterms:W3CDTF">2011-08-01T06:04:30Z</dcterms:modified>
  <cp:revision>1</cp:revision>
  <dc:title>OCEANSTANCE </dc:title>
</cp:coreProperties>
</file>